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370" r:id="rId2"/>
    <p:sldId id="371" r:id="rId3"/>
    <p:sldId id="372" r:id="rId4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22" autoAdjust="0"/>
    <p:restoredTop sz="94737" autoAdjust="0"/>
  </p:normalViewPr>
  <p:slideViewPr>
    <p:cSldViewPr>
      <p:cViewPr varScale="1">
        <p:scale>
          <a:sx n="66" d="100"/>
          <a:sy n="66" d="100"/>
        </p:scale>
        <p:origin x="278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標題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22" name="副標題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zh-TW" altLang="en-US"/>
              <a:t>按一下以編輯母片副標題樣式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8F4C5-616D-45CE-9A06-86AB5FF59CF1}" type="datetimeFigureOut">
              <a:rPr lang="zh-TW" altLang="en-US" smtClean="0"/>
              <a:t>2025/8/8</a:t>
            </a:fld>
            <a:endParaRPr lang="zh-TW" altLang="en-US"/>
          </a:p>
        </p:txBody>
      </p:sp>
      <p:sp>
        <p:nvSpPr>
          <p:cNvPr id="20" name="頁尾版面配置區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762A-3028-4A98-9C45-40A8FED32FFF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橢圓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橢圓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8F4C5-616D-45CE-9A06-86AB5FF59CF1}" type="datetimeFigureOut">
              <a:rPr lang="zh-TW" altLang="en-US" smtClean="0"/>
              <a:t>2025/8/8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762A-3028-4A98-9C45-40A8FED32FFF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8F4C5-616D-45CE-9A06-86AB5FF59CF1}" type="datetimeFigureOut">
              <a:rPr lang="zh-TW" altLang="en-US" smtClean="0"/>
              <a:t>2025/8/8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762A-3028-4A98-9C45-40A8FED32FFF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0" name="矩形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橢圓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橢圓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8F4C5-616D-45CE-9A06-86AB5FF59CF1}" type="datetimeFigureOut">
              <a:rPr lang="zh-TW" altLang="en-US" smtClean="0"/>
              <a:t>2025/8/8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762A-3028-4A98-9C45-40A8FED32FFF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8F4C5-616D-45CE-9A06-86AB5FF59CF1}" type="datetimeFigureOut">
              <a:rPr lang="zh-TW" altLang="en-US" smtClean="0"/>
              <a:t>2025/8/8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762A-3028-4A98-9C45-40A8FED32FFF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8F4C5-616D-45CE-9A06-86AB5FF59CF1}" type="datetimeFigureOut">
              <a:rPr lang="zh-TW" altLang="en-US" smtClean="0"/>
              <a:t>2025/8/8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762A-3028-4A98-9C45-40A8FED32FFF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8F4C5-616D-45CE-9A06-86AB5FF59CF1}" type="datetimeFigureOut">
              <a:rPr lang="zh-TW" altLang="en-US" smtClean="0"/>
              <a:t>2025/8/8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762A-3028-4A98-9C45-40A8FED32FFF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6" name="矩形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8F4C5-616D-45CE-9A06-86AB5FF59CF1}" type="datetimeFigureOut">
              <a:rPr lang="zh-TW" altLang="en-US" smtClean="0"/>
              <a:t>2025/8/8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762A-3028-4A98-9C45-40A8FED32FFF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8F4C5-616D-45CE-9A06-86AB5FF59CF1}" type="datetimeFigureOut">
              <a:rPr lang="zh-TW" altLang="en-US" smtClean="0"/>
              <a:t>2025/8/8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762A-3028-4A98-9C45-40A8FED32FFF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zh-TW" altLang="en-US"/>
              <a:t>按一下圖示以新增圖片</a:t>
            </a:r>
            <a:endParaRPr kumimoji="0" lang="en-US" dirty="0"/>
          </a:p>
        </p:txBody>
      </p:sp>
      <p:sp>
        <p:nvSpPr>
          <p:cNvPr id="9" name="流程圖: 程序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流程圖: 程序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zh-TW" altLang="en-US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8F4C5-616D-45CE-9A06-86AB5FF59CF1}" type="datetimeFigureOut">
              <a:rPr lang="zh-TW" altLang="en-US" smtClean="0"/>
              <a:t>2025/8/8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762A-3028-4A98-9C45-40A8FED32FFF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8F4C5-616D-45CE-9A06-86AB5FF59CF1}" type="datetimeFigureOut">
              <a:rPr lang="zh-TW" altLang="en-US" smtClean="0"/>
              <a:t>2025/8/8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762A-3028-4A98-9C45-40A8FED32FFF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圓形圖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橢圓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甜甜圈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標題版面配置區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9" name="文字版面配置區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zh-TW" altLang="en-US"/>
              <a:t>按一下以編輯母片文字樣式</a:t>
            </a:r>
          </a:p>
          <a:p>
            <a:pPr lvl="1" eaLnBrk="1" latinLnBrk="0" hangingPunct="1"/>
            <a:r>
              <a:rPr kumimoji="0" lang="zh-TW" altLang="en-US"/>
              <a:t>第二層</a:t>
            </a:r>
          </a:p>
          <a:p>
            <a:pPr lvl="2" eaLnBrk="1" latinLnBrk="0" hangingPunct="1"/>
            <a:r>
              <a:rPr kumimoji="0" lang="zh-TW" altLang="en-US"/>
              <a:t>第三層</a:t>
            </a:r>
          </a:p>
          <a:p>
            <a:pPr lvl="3" eaLnBrk="1" latinLnBrk="0" hangingPunct="1"/>
            <a:r>
              <a:rPr kumimoji="0" lang="zh-TW" altLang="en-US"/>
              <a:t>第四層</a:t>
            </a:r>
          </a:p>
          <a:p>
            <a:pPr lvl="4" eaLnBrk="1" latinLnBrk="0" hangingPunct="1"/>
            <a:r>
              <a:rPr kumimoji="0" lang="zh-TW" altLang="en-US"/>
              <a:t>第五層</a:t>
            </a:r>
            <a:endParaRPr kumimoji="0" lang="en-US"/>
          </a:p>
        </p:txBody>
      </p:sp>
      <p:sp>
        <p:nvSpPr>
          <p:cNvPr id="24" name="日期版面配置區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FA08F4C5-616D-45CE-9A06-86AB5FF59CF1}" type="datetimeFigureOut">
              <a:rPr lang="zh-TW" altLang="en-US" smtClean="0"/>
              <a:t>2025/8/8</a:t>
            </a:fld>
            <a:endParaRPr lang="zh-TW" altLang="en-US"/>
          </a:p>
        </p:txBody>
      </p:sp>
      <p:sp>
        <p:nvSpPr>
          <p:cNvPr id="10" name="頁尾版面配置區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zh-TW" altLang="en-US"/>
          </a:p>
        </p:txBody>
      </p:sp>
      <p:sp>
        <p:nvSpPr>
          <p:cNvPr id="22" name="投影片編號版面配置區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F4C2762A-3028-4A98-9C45-40A8FED32FFF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5" name="矩形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  <a:latin typeface="文鼎粗圓" pitchFamily="49" charset="-120"/>
                <a:ea typeface="文鼎粗圓" pitchFamily="49" charset="-120"/>
              </a:rPr>
              <a:t>輔導組</a:t>
            </a:r>
            <a:r>
              <a:rPr lang="en-US" altLang="zh-TW" dirty="0">
                <a:solidFill>
                  <a:srgbClr val="FF0000"/>
                </a:solidFill>
                <a:latin typeface="文鼎粗圓" pitchFamily="49" charset="-120"/>
                <a:ea typeface="文鼎粗圓" pitchFamily="49" charset="-120"/>
              </a:rPr>
              <a:t>-</a:t>
            </a:r>
            <a:r>
              <a:rPr lang="zh-TW" altLang="en-US">
                <a:solidFill>
                  <a:srgbClr val="FF0000"/>
                </a:solidFill>
                <a:latin typeface="文鼎粗圓" pitchFamily="49" charset="-120"/>
                <a:ea typeface="文鼎粗圓" pitchFamily="49" charset="-120"/>
              </a:rPr>
              <a:t>通報聯繫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>
              <a:buNone/>
            </a:pPr>
            <a:r>
              <a:rPr lang="zh-TW" altLang="en-US" sz="2800" dirty="0"/>
              <a:t>以下情形請告知輔導組</a:t>
            </a:r>
            <a:r>
              <a:rPr lang="en-US" altLang="zh-TW" sz="2800" dirty="0"/>
              <a:t>:</a:t>
            </a:r>
          </a:p>
          <a:p>
            <a:r>
              <a:rPr lang="zh-TW" altLang="en-US" sz="2800" dirty="0"/>
              <a:t>適應不良的</a:t>
            </a:r>
            <a:r>
              <a:rPr lang="zh-TW" altLang="en-US" sz="2800" dirty="0">
                <a:solidFill>
                  <a:srgbClr val="FF0000"/>
                </a:solidFill>
              </a:rPr>
              <a:t>轉學生</a:t>
            </a:r>
            <a:r>
              <a:rPr lang="zh-TW" altLang="en-US" sz="2800" dirty="0"/>
              <a:t>。</a:t>
            </a:r>
            <a:endParaRPr lang="en-US" altLang="zh-TW" sz="2800" dirty="0"/>
          </a:p>
          <a:p>
            <a:r>
              <a:rPr lang="zh-TW" altLang="en-US" sz="2800" dirty="0"/>
              <a:t>班上如有</a:t>
            </a:r>
            <a:r>
              <a:rPr lang="zh-TW" altLang="en-US" sz="2800" dirty="0">
                <a:solidFill>
                  <a:srgbClr val="FF0000"/>
                </a:solidFill>
              </a:rPr>
              <a:t>常請假</a:t>
            </a:r>
            <a:r>
              <a:rPr lang="zh-TW" altLang="en-US" sz="2800" dirty="0"/>
              <a:t>或</a:t>
            </a:r>
            <a:r>
              <a:rPr lang="zh-TW" altLang="en-US" sz="2800" dirty="0">
                <a:solidFill>
                  <a:srgbClr val="FF0000"/>
                </a:solidFill>
              </a:rPr>
              <a:t>固定時間請假</a:t>
            </a:r>
            <a:r>
              <a:rPr lang="en-US" altLang="zh-TW" sz="2800" dirty="0"/>
              <a:t>(</a:t>
            </a:r>
            <a:r>
              <a:rPr lang="zh-TW" altLang="en-US" sz="2800" dirty="0"/>
              <a:t>如每週一</a:t>
            </a:r>
            <a:r>
              <a:rPr lang="en-US" altLang="zh-TW" sz="2800" dirty="0"/>
              <a:t>)</a:t>
            </a:r>
            <a:r>
              <a:rPr lang="zh-TW" altLang="en-US" sz="2800" dirty="0"/>
              <a:t>的學生。</a:t>
            </a:r>
            <a:endParaRPr lang="en-US" altLang="zh-TW" sz="2800" dirty="0"/>
          </a:p>
          <a:p>
            <a:r>
              <a:rPr lang="zh-TW" altLang="en-US" sz="2800" dirty="0"/>
              <a:t>疑似</a:t>
            </a:r>
            <a:r>
              <a:rPr lang="zh-TW" altLang="en-US" sz="2800" dirty="0">
                <a:solidFill>
                  <a:srgbClr val="FF0000"/>
                </a:solidFill>
              </a:rPr>
              <a:t>家暴</a:t>
            </a:r>
            <a:r>
              <a:rPr lang="zh-TW" altLang="en-US" sz="2800" dirty="0"/>
              <a:t>情形</a:t>
            </a:r>
            <a:r>
              <a:rPr lang="en-US" altLang="zh-TW" sz="2800" dirty="0"/>
              <a:t>(</a:t>
            </a:r>
            <a:r>
              <a:rPr lang="zh-TW" altLang="en-US" sz="2800" dirty="0"/>
              <a:t>有明顯外傷，尤其是</a:t>
            </a:r>
            <a:r>
              <a:rPr lang="zh-TW" altLang="en-US" sz="2800" dirty="0">
                <a:solidFill>
                  <a:srgbClr val="FF0000"/>
                </a:solidFill>
              </a:rPr>
              <a:t>頭部</a:t>
            </a:r>
            <a:r>
              <a:rPr lang="en-US" altLang="zh-TW" sz="2800" dirty="0"/>
              <a:t>)</a:t>
            </a:r>
            <a:r>
              <a:rPr lang="zh-TW" altLang="en-US" sz="2800" dirty="0"/>
              <a:t>。</a:t>
            </a:r>
            <a:endParaRPr lang="en-US" altLang="zh-TW" sz="2800" dirty="0"/>
          </a:p>
          <a:p>
            <a:r>
              <a:rPr lang="zh-TW" altLang="en-US" sz="2800" dirty="0"/>
              <a:t>發現</a:t>
            </a:r>
            <a:r>
              <a:rPr lang="zh-TW" altLang="en-US" sz="2800" dirty="0">
                <a:solidFill>
                  <a:srgbClr val="FF0000"/>
                </a:solidFill>
              </a:rPr>
              <a:t>高風險家庭</a:t>
            </a:r>
            <a:r>
              <a:rPr lang="zh-TW" altLang="en-US" sz="2800" dirty="0"/>
              <a:t>學生</a:t>
            </a:r>
            <a:r>
              <a:rPr lang="en-US" altLang="zh-TW" sz="2800" dirty="0"/>
              <a:t>(</a:t>
            </a:r>
            <a:r>
              <a:rPr lang="zh-TW" altLang="en-US" sz="2800" dirty="0"/>
              <a:t>如</a:t>
            </a:r>
            <a:r>
              <a:rPr lang="en-US" altLang="zh-TW" sz="2800" dirty="0"/>
              <a:t>:</a:t>
            </a:r>
            <a:r>
              <a:rPr lang="zh-TW" altLang="en-US" sz="2800" dirty="0"/>
              <a:t>影響兒童食、衣、住、行、育、醫等事項</a:t>
            </a:r>
            <a:r>
              <a:rPr lang="en-US" altLang="zh-TW" sz="2800" dirty="0"/>
              <a:t>)</a:t>
            </a:r>
            <a:r>
              <a:rPr lang="zh-TW" altLang="en-US" sz="2800" dirty="0"/>
              <a:t>。</a:t>
            </a:r>
            <a:endParaRPr lang="en-US" altLang="zh-TW" sz="2800" dirty="0"/>
          </a:p>
          <a:p>
            <a:r>
              <a:rPr lang="zh-TW" altLang="en-US" sz="2800" dirty="0"/>
              <a:t>發現</a:t>
            </a:r>
            <a:r>
              <a:rPr lang="zh-TW" altLang="en-US" sz="2800" dirty="0">
                <a:solidFill>
                  <a:srgbClr val="FF0000"/>
                </a:solidFill>
              </a:rPr>
              <a:t>高關懷學生</a:t>
            </a:r>
            <a:endParaRPr lang="en-US" altLang="zh-TW" sz="2800" dirty="0">
              <a:solidFill>
                <a:srgbClr val="FF0000"/>
              </a:solidFill>
            </a:endParaRPr>
          </a:p>
          <a:p>
            <a:endParaRPr lang="en-US" altLang="zh-TW" sz="2800" dirty="0"/>
          </a:p>
          <a:p>
            <a:endParaRPr lang="zh-TW" altLang="en-US" dirty="0"/>
          </a:p>
          <a:p>
            <a:endParaRPr lang="zh-TW" altLang="en-US" dirty="0"/>
          </a:p>
          <a:p>
            <a:endParaRPr lang="zh-TW" altLang="en-US" dirty="0"/>
          </a:p>
          <a:p>
            <a:endParaRPr lang="zh-TW" altLang="en-US" dirty="0"/>
          </a:p>
          <a:p>
            <a:endParaRPr lang="en-US" altLang="zh-TW" dirty="0"/>
          </a:p>
          <a:p>
            <a:endParaRPr lang="zh-TW" altLang="en-US" dirty="0"/>
          </a:p>
          <a:p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4341394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高風險</a:t>
            </a:r>
            <a:r>
              <a:rPr lang="en-US" altLang="zh-TW" dirty="0">
                <a:solidFill>
                  <a:srgbClr val="FF0000"/>
                </a:solidFill>
              </a:rPr>
              <a:t>(</a:t>
            </a:r>
            <a:r>
              <a:rPr lang="zh-TW" altLang="en-US" dirty="0">
                <a:solidFill>
                  <a:srgbClr val="FF0000"/>
                </a:solidFill>
              </a:rPr>
              <a:t>脆弱</a:t>
            </a:r>
            <a:r>
              <a:rPr lang="en-US" altLang="zh-TW" dirty="0">
                <a:solidFill>
                  <a:srgbClr val="FF0000"/>
                </a:solidFill>
              </a:rPr>
              <a:t>)</a:t>
            </a:r>
            <a:r>
              <a:rPr lang="zh-TW" altLang="en-US" dirty="0">
                <a:solidFill>
                  <a:srgbClr val="FF0000"/>
                </a:solidFill>
              </a:rPr>
              <a:t>家庭</a:t>
            </a:r>
            <a:r>
              <a:rPr lang="zh-TW" altLang="en-US" dirty="0"/>
              <a:t>辨識指標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家庭成員關係紊亂或家庭衝突。</a:t>
            </a:r>
            <a:endParaRPr lang="en-US" altLang="zh-TW" dirty="0"/>
          </a:p>
          <a:p>
            <a:r>
              <a:rPr lang="zh-TW" altLang="en-US" dirty="0"/>
              <a:t>主要照顧者罹患精神疾病、酒癮、藥癮，且未持續就醫者。</a:t>
            </a:r>
            <a:endParaRPr lang="en-US" altLang="zh-TW" dirty="0"/>
          </a:p>
          <a:p>
            <a:r>
              <a:rPr lang="zh-TW" altLang="en-US" dirty="0"/>
              <a:t>主要照顧者為自殺風險個案</a:t>
            </a:r>
            <a:endParaRPr lang="en-US" altLang="zh-TW" dirty="0"/>
          </a:p>
          <a:p>
            <a:r>
              <a:rPr lang="zh-TW" altLang="en-US" dirty="0"/>
              <a:t>因貧困、隔代教養或有其他不利因素。</a:t>
            </a:r>
            <a:endParaRPr lang="en-US" altLang="zh-TW" dirty="0"/>
          </a:p>
          <a:p>
            <a:r>
              <a:rPr lang="zh-TW" altLang="en-US" dirty="0"/>
              <a:t>非自願性失業或重複失業。</a:t>
            </a:r>
            <a:endParaRPr lang="en-US" altLang="zh-TW" dirty="0"/>
          </a:p>
          <a:p>
            <a:r>
              <a:rPr lang="zh-TW" altLang="en-US" dirty="0"/>
              <a:t>負擔家計者死亡、出走、重病或入獄服刑。</a:t>
            </a:r>
          </a:p>
        </p:txBody>
      </p:sp>
    </p:spTree>
    <p:extLst>
      <p:ext uri="{BB962C8B-B14F-4D97-AF65-F5344CB8AC3E}">
        <p14:creationId xmlns:p14="http://schemas.microsoft.com/office/powerpoint/2010/main" val="29305978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高關懷學生</a:t>
            </a:r>
            <a:r>
              <a:rPr lang="zh-TW" altLang="en-US" dirty="0"/>
              <a:t>辨識指標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zh-TW" altLang="en-US" dirty="0"/>
              <a:t>中輟之虞。</a:t>
            </a:r>
            <a:endParaRPr lang="en-US" altLang="zh-TW" dirty="0"/>
          </a:p>
          <a:p>
            <a:r>
              <a:rPr lang="zh-TW" altLang="en-US" dirty="0"/>
              <a:t>嚴重行為問題（偷竊、霸凌、蹺家、暴力傾向、加入幫派、涉入不當廟會活動</a:t>
            </a:r>
            <a:r>
              <a:rPr lang="en-US" altLang="zh-TW" dirty="0"/>
              <a:t>…</a:t>
            </a:r>
            <a:r>
              <a:rPr lang="zh-TW" altLang="en-US" dirty="0"/>
              <a:t>）。</a:t>
            </a:r>
            <a:endParaRPr lang="en-US" altLang="zh-TW" dirty="0"/>
          </a:p>
          <a:p>
            <a:r>
              <a:rPr lang="zh-TW" altLang="en-US" dirty="0"/>
              <a:t>成癮行為（沈迷網咖、藥物濫用等</a:t>
            </a:r>
            <a:r>
              <a:rPr lang="en-US" altLang="zh-TW" dirty="0"/>
              <a:t>)</a:t>
            </a:r>
            <a:r>
              <a:rPr lang="zh-TW" altLang="en-US" dirty="0"/>
              <a:t>。</a:t>
            </a:r>
            <a:endParaRPr lang="en-US" altLang="zh-TW" dirty="0"/>
          </a:p>
          <a:p>
            <a:r>
              <a:rPr lang="zh-TW" altLang="en-US" dirty="0"/>
              <a:t>情緒困擾（焦慮、衝動性格、憂鬱、自殺、自我傷害、性別認同等）。</a:t>
            </a:r>
            <a:endParaRPr lang="en-US" altLang="zh-TW" dirty="0"/>
          </a:p>
          <a:p>
            <a:r>
              <a:rPr lang="en-US" altLang="zh-TW" dirty="0"/>
              <a:t>.</a:t>
            </a:r>
            <a:r>
              <a:rPr lang="zh-TW" altLang="en-US" dirty="0"/>
              <a:t>學習適應困擾（懼學、拒學、學習成就嚴重低落等）。</a:t>
            </a:r>
            <a:endParaRPr lang="en-US" altLang="zh-TW" dirty="0"/>
          </a:p>
          <a:p>
            <a:r>
              <a:rPr lang="zh-TW" altLang="en-US" dirty="0"/>
              <a:t>人際關係困擾（人際孤立、社交恐懼、人際衝突、交友複雜等）。</a:t>
            </a:r>
          </a:p>
        </p:txBody>
      </p:sp>
    </p:spTree>
    <p:extLst>
      <p:ext uri="{BB962C8B-B14F-4D97-AF65-F5344CB8AC3E}">
        <p14:creationId xmlns:p14="http://schemas.microsoft.com/office/powerpoint/2010/main" val="130331491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夏至">
  <a:themeElements>
    <a:clrScheme name="夏至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夏至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夏至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2088</TotalTime>
  <Words>252</Words>
  <Application>Microsoft Office PowerPoint</Application>
  <PresentationFormat>如螢幕大小 (4:3)</PresentationFormat>
  <Paragraphs>27</Paragraphs>
  <Slides>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8" baseType="lpstr">
      <vt:lpstr>文鼎粗圓</vt:lpstr>
      <vt:lpstr>Gill Sans MT</vt:lpstr>
      <vt:lpstr>Verdana</vt:lpstr>
      <vt:lpstr>Wingdings 2</vt:lpstr>
      <vt:lpstr>夏至</vt:lpstr>
      <vt:lpstr>輔導組-通報聯繫</vt:lpstr>
      <vt:lpstr>高風險(脆弱)家庭辨識指標</vt:lpstr>
      <vt:lpstr>高關懷學生辨識指標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安和國民小學102學年度 期初志工大會</dc:title>
  <dc:creator>family</dc:creator>
  <cp:lastModifiedBy>user</cp:lastModifiedBy>
  <cp:revision>212</cp:revision>
  <dcterms:created xsi:type="dcterms:W3CDTF">2013-09-03T08:38:20Z</dcterms:created>
  <dcterms:modified xsi:type="dcterms:W3CDTF">2025-08-08T02:07:47Z</dcterms:modified>
</cp:coreProperties>
</file>